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4" r:id="rId4"/>
    <p:sldId id="266" r:id="rId5"/>
    <p:sldId id="268" r:id="rId6"/>
    <p:sldId id="269" r:id="rId7"/>
    <p:sldId id="270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persen, Julianna Christine" initials="JJC" lastIdx="0" clrIdx="0">
    <p:extLst>
      <p:ext uri="{19B8F6BF-5375-455C-9EA6-DF929625EA0E}">
        <p15:presenceInfo xmlns:p15="http://schemas.microsoft.com/office/powerpoint/2012/main" userId="S-1-5-21-2509641344-1052565914-3260824488-2573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4"/>
    <a:srgbClr val="E84A27"/>
    <a:srgbClr val="EE5238"/>
    <a:srgbClr val="B3B6B9"/>
    <a:srgbClr val="F4AB9A"/>
    <a:srgbClr val="5E6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56" y="102"/>
      </p:cViewPr>
      <p:guideLst>
        <p:guide orient="horz" pos="768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0F84F-FB22-4B24-AFAE-CE5DBA79E63E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1F0-8A02-421E-9FB2-0D677360E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1239" y="1122363"/>
            <a:ext cx="9396761" cy="2387600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Graduate Student Association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0868" y="5742877"/>
            <a:ext cx="5887844" cy="777875"/>
          </a:xfrm>
        </p:spPr>
        <p:txBody>
          <a:bodyPr/>
          <a:lstStyle>
            <a:lvl1pPr algn="r">
              <a:defRPr sz="1800" b="1"/>
            </a:lvl1pPr>
          </a:lstStyle>
          <a:p>
            <a:r>
              <a:rPr lang="en-US" dirty="0"/>
              <a:t>Facebook group: </a:t>
            </a:r>
          </a:p>
          <a:p>
            <a:r>
              <a:rPr lang="en-US" dirty="0">
                <a:solidFill>
                  <a:schemeClr val="bg1"/>
                </a:solidFill>
              </a:rPr>
              <a:t>Animal Sciences Graduate Student Association</a:t>
            </a:r>
          </a:p>
        </p:txBody>
      </p:sp>
      <p:pic>
        <p:nvPicPr>
          <p:cNvPr id="1028" name="Picture 4" descr="https://public.boxcloud.com/api/2.0/internal_files/350921329029/versions/370773731829/representations/png_paged_2048x2048/content/1.png?access_token=1!XGxGaK2Q5cmfqcSZlVQpMUNgj19rMcqkVgh3mM6F2fbb_0tQgCdGyIAgjCwa89aJ0FvEJ0gH1PkVoYsOT7Q2_5ofOCYaFmCO7EeFPRLqGvM8W24dkplEbE5EFAldaWZBGaxfyOsjUX6UfjpJjPTjcB7Dsy6Q8gI0hn2avh8zvANf9MDcz_GWxVOgBVzStmvQHlV-MOdQ4UQAv2KNMhNT4p2YR62wMVYebVoAYjTeWXhAWqCGq1feD6VjKBtpJeBjh9A9CHgx1Qk9sul0NpBxq7QqPBVzGHyrQh8Sl9IOTEDCV5mjTOcVJ1cRUywjT-_83WaJArBzKNVy8MvYTjxGRT42kz1pyyNr6eZ78t2XXWWtjvQp4le2MquZj5uHh-HNW94_R0s7123adiUV6X48rXTse6MtzTxgPoNUhMKl_0vhDuukAHqkOMQdv4h1uSf9v1tv6b05Ijd1bbBcNkqHzkW_8zVrUgTZNd5FUBI9pKfpom1QKR84l7C9PRklhYt-9biNhSsLsz8mfzElzyq8lxbabplTQUWxGqHvS_nlg5q-O5g1nVALqvZqjjAv5se4qg..&amp;shared_link=https%3A%2F%2Fuofi.app.box.com%2Fs%2F6kqd27y0rzsub4kzqbl0lt9ru5zqt7ez&amp;box_client_name=box-content-preview&amp;box_client_version=2.16.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3" y="4429919"/>
            <a:ext cx="5038745" cy="23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3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9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 descr="https://dl.boxcloud.com/api/2.0/internal_files/273859716345/versions/288199183929/representations/png_paged_2048x2048/content/1.png?access_token=1!TlV81pmUwS5LZk3Buy803pcabZsmlI3SaNe7nzbRM-43JLoUGfwKRiOb2goBqXeUan9QR78AgWMSlcf23SJ7dhdc_yrESg0If2YKDNtAciZnmbWWcU51EfHE_3vJMRpHy_m_OTN1DBVEXDQYZLDOALuvrlxPA0otiDEcqvC-T04oy9QKA0UTtCVHZfrOqyAX45MIuYZSiyLn72cmYRskw2Qw__tEYphNI1skPWq4qu0zahtrPKhSat_RoODLwoA6MCfDUx7sMFqsTxclBXtfMcHu-qjLktU27uKzwL81Hhcv-9-38jzha-dOq_Ao6IoSrOtUQrdZ-fIZNB2DkxaYXBIvDxNoK7tIH8poNYKE7DRN7ewdt3qDD-uL47Ldi4wj1xcqJ1NWi-GG-h2iQMW3tpQbZ-l74nksjtTUZ1xIA4XkItZOMUeO8h21l_MhcmGuUFtLjhKoogAKA-6_WDgynxOHudraeCcNxL8HA_1kwkdqAozQYLjG6VJeC4UCE3uZ_6zH1zODDaonBF9NCzP8pb4CBaEjgP4D6T4n5bvT_ENZuAGCIyM1ox7K0OcJ5AVfhGcvJVSf6b2mHpfdty1SAE4GlVn8x2UJrHx6kKtDoN-03I0I8Lo0B9H9W6tVenieykfq&amp;shared_link=https%3A%2F%2Fuofi.app.box.com%2Fv%2FIllinois-Wordmark&amp;box_client_name=box-content-preview&amp;box_client_version=2.16.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5" y="5983943"/>
            <a:ext cx="2531869" cy="4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0731" y="5758984"/>
            <a:ext cx="4770563" cy="777875"/>
          </a:xfrm>
        </p:spPr>
        <p:txBody>
          <a:bodyPr/>
          <a:lstStyle>
            <a:lvl1pPr algn="r">
              <a:defRPr sz="1800" b="1"/>
            </a:lvl1pPr>
          </a:lstStyle>
          <a:p>
            <a:pPr algn="l"/>
            <a:r>
              <a:rPr lang="en-US" dirty="0"/>
              <a:t>Facebook group: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Animal Sciences Graduate Student Association</a:t>
            </a:r>
          </a:p>
        </p:txBody>
      </p:sp>
    </p:spTree>
    <p:extLst>
      <p:ext uri="{BB962C8B-B14F-4D97-AF65-F5344CB8AC3E}">
        <p14:creationId xmlns:p14="http://schemas.microsoft.com/office/powerpoint/2010/main" val="314032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8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8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Facebook group:  Animal Sciences Graduate Student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D997-F129-4B30-B5CA-F615358B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8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sh.illinois.edu/anscgrad-gs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795" y="1033151"/>
            <a:ext cx="10920761" cy="2925530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en-US" b="1" dirty="0">
                <a:latin typeface="Georgia" panose="02040502050405020303" pitchFamily="18" charset="0"/>
              </a:rPr>
              <a:t>Graduate Student Association of Animal Scientists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3600" b="0" dirty="0">
                <a:solidFill>
                  <a:srgbClr val="F4AB9A"/>
                </a:solidFill>
                <a:latin typeface="+mn-lt"/>
              </a:rPr>
              <a:t>ANSC Graduate Student Orientation – August, 2021</a:t>
            </a:r>
          </a:p>
        </p:txBody>
      </p:sp>
    </p:spTree>
    <p:extLst>
      <p:ext uri="{BB962C8B-B14F-4D97-AF65-F5344CB8AC3E}">
        <p14:creationId xmlns:p14="http://schemas.microsoft.com/office/powerpoint/2010/main" val="268182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GSA Mission</a:t>
            </a:r>
          </a:p>
        </p:txBody>
      </p:sp>
      <p:sp>
        <p:nvSpPr>
          <p:cNvPr id="4" name="Oval 3"/>
          <p:cNvSpPr/>
          <p:nvPr/>
        </p:nvSpPr>
        <p:spPr>
          <a:xfrm>
            <a:off x="1875549" y="1708331"/>
            <a:ext cx="2972544" cy="2968792"/>
          </a:xfrm>
          <a:prstGeom prst="ellipse">
            <a:avLst/>
          </a:prstGeom>
          <a:solidFill>
            <a:srgbClr val="5E6367">
              <a:alpha val="55000"/>
            </a:srgbClr>
          </a:solidFill>
          <a:ln w="92075">
            <a:solidFill>
              <a:srgbClr val="B3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dirty="0">
                <a:latin typeface="+mj-lt"/>
              </a:rPr>
              <a:t>Provide an </a:t>
            </a:r>
          </a:p>
          <a:p>
            <a:pPr algn="ctr"/>
            <a:r>
              <a:rPr lang="en-US" sz="2000" dirty="0">
                <a:latin typeface="+mj-lt"/>
              </a:rPr>
              <a:t>opportunity for </a:t>
            </a:r>
          </a:p>
          <a:p>
            <a:pPr algn="ctr"/>
            <a:r>
              <a:rPr lang="en-US" sz="2000" dirty="0">
                <a:latin typeface="+mj-lt"/>
              </a:rPr>
              <a:t>scientific interaction</a:t>
            </a:r>
          </a:p>
          <a:p>
            <a:pPr algn="ctr"/>
            <a:r>
              <a:rPr lang="en-US" sz="2000" dirty="0">
                <a:latin typeface="+mj-lt"/>
              </a:rPr>
              <a:t> between students </a:t>
            </a:r>
          </a:p>
          <a:p>
            <a:pPr algn="ctr"/>
            <a:r>
              <a:rPr lang="en-US" sz="2000" dirty="0">
                <a:latin typeface="+mj-lt"/>
              </a:rPr>
              <a:t>and faculty</a:t>
            </a:r>
          </a:p>
        </p:txBody>
      </p:sp>
      <p:sp>
        <p:nvSpPr>
          <p:cNvPr id="8" name="Oval 7"/>
          <p:cNvSpPr/>
          <p:nvPr/>
        </p:nvSpPr>
        <p:spPr>
          <a:xfrm>
            <a:off x="3781989" y="3859141"/>
            <a:ext cx="2501945" cy="2503951"/>
          </a:xfrm>
          <a:prstGeom prst="ellipse">
            <a:avLst/>
          </a:prstGeom>
          <a:solidFill>
            <a:srgbClr val="5E6367">
              <a:alpha val="35000"/>
            </a:srgbClr>
          </a:solidFill>
          <a:ln w="920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dirty="0">
                <a:latin typeface="+mj-lt"/>
              </a:rPr>
              <a:t>Increase </a:t>
            </a:r>
          </a:p>
          <a:p>
            <a:pPr algn="ctr"/>
            <a:r>
              <a:rPr lang="en-US" sz="2000" dirty="0">
                <a:latin typeface="+mj-lt"/>
              </a:rPr>
              <a:t>intradepartmental </a:t>
            </a:r>
          </a:p>
          <a:p>
            <a:pPr algn="ctr"/>
            <a:r>
              <a:rPr lang="en-US" sz="2000" dirty="0">
                <a:latin typeface="+mj-lt"/>
              </a:rPr>
              <a:t>communication</a:t>
            </a:r>
          </a:p>
        </p:txBody>
      </p:sp>
      <p:sp>
        <p:nvSpPr>
          <p:cNvPr id="9" name="Oval 8"/>
          <p:cNvSpPr/>
          <p:nvPr/>
        </p:nvSpPr>
        <p:spPr>
          <a:xfrm>
            <a:off x="4629474" y="1646084"/>
            <a:ext cx="2563467" cy="2565289"/>
          </a:xfrm>
          <a:prstGeom prst="ellipse">
            <a:avLst/>
          </a:prstGeom>
          <a:solidFill>
            <a:srgbClr val="5E6367">
              <a:alpha val="45000"/>
            </a:srgbClr>
          </a:solidFill>
          <a:ln w="920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dirty="0">
                <a:latin typeface="+mj-lt"/>
              </a:rPr>
              <a:t>Provide a forum</a:t>
            </a:r>
          </a:p>
          <a:p>
            <a:pPr algn="ctr"/>
            <a:r>
              <a:rPr lang="en-US" sz="2000" dirty="0">
                <a:latin typeface="+mj-lt"/>
              </a:rPr>
              <a:t> for exchange </a:t>
            </a:r>
          </a:p>
          <a:p>
            <a:pPr algn="ctr"/>
            <a:r>
              <a:rPr lang="en-US" sz="2000" dirty="0">
                <a:latin typeface="+mj-lt"/>
              </a:rPr>
              <a:t>of scientific </a:t>
            </a:r>
          </a:p>
          <a:p>
            <a:pPr algn="ctr"/>
            <a:r>
              <a:rPr lang="en-US" sz="2000" dirty="0">
                <a:latin typeface="+mj-lt"/>
              </a:rPr>
              <a:t>information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262732" y="1204170"/>
            <a:ext cx="0" cy="5553307"/>
          </a:xfrm>
          <a:prstGeom prst="line">
            <a:avLst/>
          </a:prstGeom>
          <a:ln w="38100">
            <a:solidFill>
              <a:srgbClr val="E84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53691" y="5060004"/>
            <a:ext cx="3590085" cy="1446550"/>
          </a:xfrm>
          <a:prstGeom prst="rect">
            <a:avLst/>
          </a:prstGeom>
          <a:solidFill>
            <a:srgbClr val="000034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+mj-lt"/>
              </a:rPr>
              <a:t>PROFESSIONAL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+mj-lt"/>
              </a:rPr>
              <a:t>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8579" y="1482178"/>
            <a:ext cx="1900328" cy="1446550"/>
          </a:xfrm>
          <a:prstGeom prst="rect">
            <a:avLst/>
          </a:prstGeom>
          <a:solidFill>
            <a:srgbClr val="000034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+mj-lt"/>
              </a:rPr>
              <a:t>SOCIAL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+mj-lt"/>
              </a:rPr>
              <a:t>EVENTS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3326" y="3302340"/>
            <a:ext cx="2547493" cy="1446550"/>
          </a:xfrm>
          <a:prstGeom prst="rect">
            <a:avLst/>
          </a:prstGeom>
          <a:solidFill>
            <a:srgbClr val="000034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+mj-lt"/>
              </a:rPr>
              <a:t>GENERAL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+mj-lt"/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366809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GSA Membership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262732" y="0"/>
            <a:ext cx="0" cy="5553307"/>
          </a:xfrm>
          <a:prstGeom prst="line">
            <a:avLst/>
          </a:prstGeom>
          <a:ln w="38100">
            <a:solidFill>
              <a:srgbClr val="E84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38830" y="2422077"/>
            <a:ext cx="1870031" cy="584775"/>
          </a:xfrm>
          <a:prstGeom prst="rect">
            <a:avLst/>
          </a:prstGeom>
          <a:solidFill>
            <a:srgbClr val="00003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+mj-lt"/>
              </a:rPr>
              <a:t>all of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946" y="2148494"/>
            <a:ext cx="5831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Currently enrolled graduate students whose major professor is a member of the faculty of the Department of Animal Sciences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474731" y="1966605"/>
            <a:ext cx="830179" cy="1564106"/>
          </a:xfrm>
          <a:prstGeom prst="rightBrace">
            <a:avLst>
              <a:gd name="adj1" fmla="val 28623"/>
              <a:gd name="adj2" fmla="val 50000"/>
            </a:avLst>
          </a:prstGeom>
          <a:ln w="34925">
            <a:solidFill>
              <a:srgbClr val="F4A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3751" y="4430607"/>
            <a:ext cx="2432025" cy="584775"/>
          </a:xfrm>
          <a:prstGeom prst="rect">
            <a:avLst/>
          </a:prstGeom>
          <a:solidFill>
            <a:srgbClr val="00003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+mj-lt"/>
              </a:rPr>
              <a:t>Requirements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0436" y="4306704"/>
            <a:ext cx="810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None– just attend events!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Event notices will be communicated via email and Facebook</a:t>
            </a:r>
          </a:p>
        </p:txBody>
      </p:sp>
      <p:sp>
        <p:nvSpPr>
          <p:cNvPr id="18" name="Right Brace 17"/>
          <p:cNvSpPr/>
          <p:nvPr/>
        </p:nvSpPr>
        <p:spPr>
          <a:xfrm rot="10800000">
            <a:off x="2812569" y="3940940"/>
            <a:ext cx="830179" cy="1564106"/>
          </a:xfrm>
          <a:prstGeom prst="rightBrace">
            <a:avLst>
              <a:gd name="adj1" fmla="val 28623"/>
              <a:gd name="adj2" fmla="val 50000"/>
            </a:avLst>
          </a:prstGeom>
          <a:ln w="34925">
            <a:solidFill>
              <a:srgbClr val="F4A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President and VP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262732" y="0"/>
            <a:ext cx="0" cy="5553307"/>
          </a:xfrm>
          <a:prstGeom prst="line">
            <a:avLst/>
          </a:prstGeom>
          <a:ln w="38100">
            <a:solidFill>
              <a:srgbClr val="E84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5418" y="4031662"/>
            <a:ext cx="5365754" cy="1497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Juli Jespersen</a:t>
            </a:r>
            <a:r>
              <a:rPr lang="en-US" sz="2800" dirty="0">
                <a:solidFill>
                  <a:schemeClr val="bg1"/>
                </a:solidFill>
              </a:rPr>
              <a:t>| Vice President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Lab</a:t>
            </a:r>
            <a:r>
              <a:rPr lang="en-US" sz="2000" dirty="0">
                <a:solidFill>
                  <a:schemeClr val="bg1"/>
                </a:solidFill>
              </a:rPr>
              <a:t>: Dr. Ryan Dilger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Research focus</a:t>
            </a:r>
            <a:r>
              <a:rPr lang="en-US" sz="2000" dirty="0">
                <a:solidFill>
                  <a:schemeClr val="bg1"/>
                </a:solidFill>
              </a:rPr>
              <a:t>: Coccidiosis and nutritional 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interventions in broilers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Species of Interest: </a:t>
            </a:r>
            <a:r>
              <a:rPr lang="en-US" sz="2000" dirty="0">
                <a:solidFill>
                  <a:schemeClr val="bg1"/>
                </a:solidFill>
              </a:rPr>
              <a:t>Chickens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jcj3@Illinois.edu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29E06-2735-48C6-8A6E-71A9DBDDB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8"/>
          <a:stretch/>
        </p:blipFill>
        <p:spPr>
          <a:xfrm>
            <a:off x="7579480" y="1690912"/>
            <a:ext cx="2142707" cy="217148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74" y="1650214"/>
            <a:ext cx="2174920" cy="22528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7DF27-9FB2-4556-83F5-BDED1E249CE0}"/>
              </a:ext>
            </a:extLst>
          </p:cNvPr>
          <p:cNvSpPr txBox="1"/>
          <p:nvPr/>
        </p:nvSpPr>
        <p:spPr>
          <a:xfrm>
            <a:off x="611654" y="4031662"/>
            <a:ext cx="4645959" cy="1497249"/>
          </a:xfrm>
          <a:prstGeom prst="rect">
            <a:avLst/>
          </a:prstGeom>
          <a:solidFill>
            <a:srgbClr val="000034"/>
          </a:solidFill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Sara Tondini</a:t>
            </a:r>
            <a:r>
              <a:rPr lang="en-US" sz="2800" dirty="0">
                <a:solidFill>
                  <a:schemeClr val="bg1"/>
                </a:solidFill>
              </a:rPr>
              <a:t>| President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Lab</a:t>
            </a:r>
            <a:r>
              <a:rPr lang="en-US" sz="2000" dirty="0">
                <a:solidFill>
                  <a:schemeClr val="bg1"/>
                </a:solidFill>
              </a:rPr>
              <a:t>: Dr. Josh McCann 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Research focus</a:t>
            </a:r>
            <a:r>
              <a:rPr lang="en-US" sz="2000" dirty="0">
                <a:solidFill>
                  <a:schemeClr val="bg1"/>
                </a:solidFill>
              </a:rPr>
              <a:t>: Ruminant Nutrition and Microbiology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Species of Interest: </a:t>
            </a:r>
            <a:r>
              <a:rPr lang="en-US" sz="2000" dirty="0">
                <a:solidFill>
                  <a:schemeClr val="bg1"/>
                </a:solidFill>
              </a:rPr>
              <a:t>Beef Cattle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stondin2@Illinois.edu</a:t>
            </a:r>
          </a:p>
        </p:txBody>
      </p:sp>
    </p:spTree>
    <p:extLst>
      <p:ext uri="{BB962C8B-B14F-4D97-AF65-F5344CB8AC3E}">
        <p14:creationId xmlns:p14="http://schemas.microsoft.com/office/powerpoint/2010/main" val="217070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836E-FDE2-E14B-AB9A-C5783C49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Treasurer and Secretary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BBB4A-6687-B246-AA6E-4C4A0E19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5959" y="5860931"/>
            <a:ext cx="4770563" cy="777875"/>
          </a:xfrm>
        </p:spPr>
        <p:txBody>
          <a:bodyPr/>
          <a:lstStyle/>
          <a:p>
            <a:pPr algn="l"/>
            <a:r>
              <a:rPr lang="en-US"/>
              <a:t>Facebook group: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Animal Sciences Graduate Student Association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B383B-D765-104D-8D88-8755BF6ABEC3}"/>
              </a:ext>
            </a:extLst>
          </p:cNvPr>
          <p:cNvSpPr txBox="1"/>
          <p:nvPr/>
        </p:nvSpPr>
        <p:spPr>
          <a:xfrm>
            <a:off x="1314490" y="4064227"/>
            <a:ext cx="4377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Brad Gorenz </a:t>
            </a:r>
            <a:r>
              <a:rPr lang="en-US" sz="2800" dirty="0">
                <a:solidFill>
                  <a:schemeClr val="bg1"/>
                </a:solidFill>
              </a:rPr>
              <a:t>| Treasurer</a:t>
            </a:r>
            <a:endParaRPr lang="en-US" sz="2800" b="1" dirty="0">
              <a:solidFill>
                <a:schemeClr val="bg2"/>
              </a:solidFill>
            </a:endParaRPr>
          </a:p>
          <a:p>
            <a:r>
              <a:rPr lang="en-US" sz="2000" i="1" dirty="0">
                <a:solidFill>
                  <a:schemeClr val="bg2"/>
                </a:solidFill>
              </a:rPr>
              <a:t>Lab: </a:t>
            </a:r>
            <a:r>
              <a:rPr lang="en-US" sz="2000" dirty="0">
                <a:solidFill>
                  <a:schemeClr val="bg2"/>
                </a:solidFill>
              </a:rPr>
              <a:t>Dr. Ryan Dilger </a:t>
            </a:r>
          </a:p>
          <a:p>
            <a:r>
              <a:rPr lang="en-US" sz="2000" i="1" dirty="0">
                <a:solidFill>
                  <a:schemeClr val="bg2"/>
                </a:solidFill>
              </a:rPr>
              <a:t>Research focus: </a:t>
            </a:r>
            <a:r>
              <a:rPr lang="en-US" sz="2000" dirty="0">
                <a:solidFill>
                  <a:schemeClr val="bg2"/>
                </a:solidFill>
              </a:rPr>
              <a:t>Poultry Nutrition</a:t>
            </a:r>
          </a:p>
          <a:p>
            <a:r>
              <a:rPr lang="en-US" sz="2000" i="1" dirty="0">
                <a:solidFill>
                  <a:schemeClr val="bg2"/>
                </a:solidFill>
              </a:rPr>
              <a:t>Species of Interest: </a:t>
            </a:r>
            <a:r>
              <a:rPr lang="en-US" sz="2000" dirty="0">
                <a:solidFill>
                  <a:schemeClr val="bg2"/>
                </a:solidFill>
              </a:rPr>
              <a:t>Chickens</a:t>
            </a:r>
            <a:endParaRPr lang="en-US" sz="2000" i="1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bgorenz2@Illinois.edu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CAD88-7C43-490B-B40F-91C39184FC7E}"/>
              </a:ext>
            </a:extLst>
          </p:cNvPr>
          <p:cNvSpPr txBox="1"/>
          <p:nvPr/>
        </p:nvSpPr>
        <p:spPr>
          <a:xfrm>
            <a:off x="7097294" y="4064227"/>
            <a:ext cx="3957435" cy="1574498"/>
          </a:xfrm>
          <a:prstGeom prst="rect">
            <a:avLst/>
          </a:prstGeom>
          <a:solidFill>
            <a:srgbClr val="000034"/>
          </a:solidFill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Larissa </a:t>
            </a:r>
            <a:r>
              <a:rPr lang="en-US" sz="2800" b="1" dirty="0" err="1">
                <a:solidFill>
                  <a:schemeClr val="bg1"/>
                </a:solidFill>
              </a:rPr>
              <a:t>Volz</a:t>
            </a:r>
            <a:r>
              <a:rPr lang="en-US" sz="2800" dirty="0">
                <a:solidFill>
                  <a:schemeClr val="bg1"/>
                </a:solidFill>
              </a:rPr>
              <a:t>| Secretary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Lab</a:t>
            </a:r>
            <a:r>
              <a:rPr lang="en-US" sz="2000" dirty="0">
                <a:solidFill>
                  <a:schemeClr val="bg1"/>
                </a:solidFill>
              </a:rPr>
              <a:t>: Dr. David Miller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Research focus</a:t>
            </a:r>
            <a:r>
              <a:rPr lang="en-US" sz="2000" dirty="0">
                <a:solidFill>
                  <a:schemeClr val="bg1"/>
                </a:solidFill>
              </a:rPr>
              <a:t>: Reproduction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Species of Interest:</a:t>
            </a:r>
            <a:r>
              <a:rPr lang="en-US" sz="2000" dirty="0">
                <a:solidFill>
                  <a:schemeClr val="bg1"/>
                </a:solidFill>
              </a:rPr>
              <a:t> Pigs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ljvolz2@Illinois.edu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00" y="1759298"/>
            <a:ext cx="1981352" cy="223631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3566" b="5842"/>
          <a:stretch/>
        </p:blipFill>
        <p:spPr bwMode="auto">
          <a:xfrm>
            <a:off x="8156169" y="1791630"/>
            <a:ext cx="1839684" cy="2273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46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Social Co-Chairs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975" y="3967300"/>
            <a:ext cx="503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Kaitlyn Sommer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Lab</a:t>
            </a:r>
            <a:r>
              <a:rPr lang="en-US" sz="2000" dirty="0">
                <a:solidFill>
                  <a:schemeClr val="bg1"/>
                </a:solidFill>
              </a:rPr>
              <a:t>: Dr. Ryan Dilger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Research focus: </a:t>
            </a:r>
            <a:r>
              <a:rPr lang="en-US" sz="2000" dirty="0">
                <a:solidFill>
                  <a:schemeClr val="bg1"/>
                </a:solidFill>
              </a:rPr>
              <a:t>Swine Nutrition and Behavior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Species: </a:t>
            </a:r>
            <a:r>
              <a:rPr lang="en-US" sz="2000" dirty="0">
                <a:solidFill>
                  <a:schemeClr val="bg1"/>
                </a:solidFill>
              </a:rPr>
              <a:t>Pre-wean piglets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ksommer3@Illinois.edu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2121" y="4096999"/>
            <a:ext cx="3858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Rebekah Drysdale</a:t>
            </a:r>
          </a:p>
          <a:p>
            <a:r>
              <a:rPr lang="en-US" sz="2000" i="1" dirty="0">
                <a:solidFill>
                  <a:schemeClr val="bg1"/>
                </a:solidFill>
                <a:sym typeface="Wingdings" panose="05000000000000000000" pitchFamily="2" charset="2"/>
              </a:rPr>
              <a:t>Lab: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Dr. Carl Parsons</a:t>
            </a:r>
          </a:p>
          <a:p>
            <a:r>
              <a:rPr lang="en-US" sz="2000" i="1" dirty="0">
                <a:solidFill>
                  <a:schemeClr val="bg1"/>
                </a:solidFill>
                <a:sym typeface="Wingdings" panose="05000000000000000000" pitchFamily="2" charset="2"/>
              </a:rPr>
              <a:t>Research focus: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Poultry Nutrition</a:t>
            </a:r>
          </a:p>
          <a:p>
            <a:r>
              <a:rPr lang="en-US" sz="2000" i="1" dirty="0">
                <a:solidFill>
                  <a:schemeClr val="bg1"/>
                </a:solidFill>
                <a:sym typeface="Wingdings" panose="05000000000000000000" pitchFamily="2" charset="2"/>
              </a:rPr>
              <a:t>Species: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Chickens</a:t>
            </a:r>
            <a:endParaRPr lang="en-US" sz="2000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000" i="1" dirty="0">
                <a:solidFill>
                  <a:schemeClr val="bg1"/>
                </a:solidFill>
                <a:sym typeface="Wingdings" panose="05000000000000000000" pitchFamily="2" charset="2"/>
              </a:rPr>
              <a:t>rld2@Illinois.edu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6152" b="9346"/>
          <a:stretch/>
        </p:blipFill>
        <p:spPr bwMode="auto">
          <a:xfrm>
            <a:off x="1972233" y="1479417"/>
            <a:ext cx="1949383" cy="2415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12295" r="2030"/>
          <a:stretch/>
        </p:blipFill>
        <p:spPr bwMode="auto">
          <a:xfrm>
            <a:off x="7292121" y="1479417"/>
            <a:ext cx="2103018" cy="2380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850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GSA this Semester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Facebook group: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Animal Sciences Graduate Student Association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507" y="1623606"/>
            <a:ext cx="96746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We hope to be back in person!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GEO Informational Meeting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	WHEN: August 31</a:t>
            </a:r>
            <a:r>
              <a:rPr lang="en-US" sz="3600" baseline="30000" dirty="0">
                <a:solidFill>
                  <a:schemeClr val="bg1"/>
                </a:solidFill>
              </a:rPr>
              <a:t>st</a:t>
            </a:r>
            <a:r>
              <a:rPr lang="en-US" sz="3600" dirty="0">
                <a:solidFill>
                  <a:schemeClr val="bg1"/>
                </a:solidFill>
              </a:rPr>
              <a:t> 5:30-6:30 PM 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	WHERE: ASL 296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Welcome Back Social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	WHEN: August 20</a:t>
            </a:r>
            <a:r>
              <a:rPr lang="en-US" sz="3600" baseline="30000" dirty="0">
                <a:solidFill>
                  <a:schemeClr val="bg1"/>
                </a:solidFill>
              </a:rPr>
              <a:t>th</a:t>
            </a:r>
            <a:r>
              <a:rPr lang="en-US" sz="3600" dirty="0">
                <a:solidFill>
                  <a:schemeClr val="bg1"/>
                </a:solidFill>
              </a:rPr>
              <a:t> 8:30 PM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	WHERE: Blind Pig Brewery on Neil 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7162" y="3214881"/>
            <a:ext cx="3528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</a:rPr>
              <a:t>Upcoming events: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Fall Bake Sale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GSA Apparel </a:t>
            </a:r>
          </a:p>
        </p:txBody>
      </p:sp>
    </p:spTree>
    <p:extLst>
      <p:ext uri="{BB962C8B-B14F-4D97-AF65-F5344CB8AC3E}">
        <p14:creationId xmlns:p14="http://schemas.microsoft.com/office/powerpoint/2010/main" val="347157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486414" y="2"/>
            <a:ext cx="0" cy="5126180"/>
          </a:xfrm>
          <a:prstGeom prst="line">
            <a:avLst/>
          </a:prstGeom>
          <a:ln w="38100">
            <a:solidFill>
              <a:srgbClr val="E84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21"/>
            <a:ext cx="10515600" cy="1325563"/>
          </a:xfrm>
        </p:spPr>
        <p:txBody>
          <a:bodyPr lIns="91440">
            <a:normAutofit/>
          </a:bodyPr>
          <a:lstStyle/>
          <a:p>
            <a:r>
              <a:rPr lang="en-US" sz="6000" dirty="0">
                <a:latin typeface="Georgia" panose="02040502050405020303" pitchFamily="18" charset="0"/>
              </a:rPr>
              <a:t>How to get information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7A0998E-D8C5-B043-BB8E-A770FE5F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3595257"/>
            <a:ext cx="11090553" cy="77787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3. Facebook group: </a:t>
            </a:r>
          </a:p>
          <a:p>
            <a:pPr algn="l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Animal Sciences Graduate Student Association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3E26607-66CF-E342-9FFE-54787DAC514D}"/>
              </a:ext>
            </a:extLst>
          </p:cNvPr>
          <p:cNvSpPr txBox="1">
            <a:spLocks/>
          </p:cNvSpPr>
          <p:nvPr/>
        </p:nvSpPr>
        <p:spPr>
          <a:xfrm>
            <a:off x="838198" y="4544298"/>
            <a:ext cx="10622169" cy="77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4. Website: </a:t>
            </a:r>
            <a:r>
              <a:rPr lang="en-US" sz="3200" dirty="0">
                <a:hlinkClick r:id="rId2"/>
              </a:rPr>
              <a:t>https://publish.illinois.edu/anscgrad-gsa/</a:t>
            </a:r>
            <a:r>
              <a:rPr lang="en-US" sz="3200" dirty="0"/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FD64B75-60B8-F94A-AA7D-1BC96A5AD97A}"/>
              </a:ext>
            </a:extLst>
          </p:cNvPr>
          <p:cNvSpPr txBox="1">
            <a:spLocks/>
          </p:cNvSpPr>
          <p:nvPr/>
        </p:nvSpPr>
        <p:spPr>
          <a:xfrm>
            <a:off x="838200" y="1975568"/>
            <a:ext cx="8078597" cy="77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1. Emails to ANSCI grad student listserv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BD323A4-85CA-B640-8140-22660DFB64B3}"/>
              </a:ext>
            </a:extLst>
          </p:cNvPr>
          <p:cNvSpPr txBox="1">
            <a:spLocks/>
          </p:cNvSpPr>
          <p:nvPr/>
        </p:nvSpPr>
        <p:spPr>
          <a:xfrm>
            <a:off x="838200" y="2654156"/>
            <a:ext cx="9663543" cy="77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2. Flyers on our bulletin board in North hallway of ASL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6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558873" y="0"/>
            <a:ext cx="0" cy="5074306"/>
          </a:xfrm>
          <a:prstGeom prst="line">
            <a:avLst/>
          </a:prstGeom>
          <a:ln w="38100">
            <a:solidFill>
              <a:srgbClr val="E84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0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eorgia" panose="02040502050405020303" pitchFamily="18" charset="0"/>
              </a:rPr>
              <a:t>Questions?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200534" y="-10447"/>
            <a:ext cx="20992" cy="5574166"/>
          </a:xfrm>
          <a:prstGeom prst="line">
            <a:avLst/>
          </a:prstGeom>
          <a:ln w="38100">
            <a:solidFill>
              <a:srgbClr val="E84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2917" y="1747480"/>
            <a:ext cx="3957435" cy="8428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Sara Tondini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| President</a:t>
            </a: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stondin2@Illinois.edu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5831" y="1706443"/>
            <a:ext cx="5371815" cy="88388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Brad Gorenz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| Treasurer</a:t>
            </a:r>
          </a:p>
          <a:p>
            <a:r>
              <a:rPr lang="en-US" sz="2000" i="1" dirty="0">
                <a:solidFill>
                  <a:schemeClr val="bg2"/>
                </a:solidFill>
              </a:rPr>
              <a:t>bgorenz2@Illinois.edu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5831" y="3134760"/>
            <a:ext cx="5365754" cy="899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Kaitlyn Sommer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| Social Co-Chair</a:t>
            </a: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ksommer3@Illinois.edu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5831" y="4578948"/>
            <a:ext cx="5212818" cy="9289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Rebekah Drysdale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| Social Co-Chair</a:t>
            </a: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rld2@Illinois.edu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06CD2F-0B4B-478D-AED2-D84BA7B993FA}"/>
              </a:ext>
            </a:extLst>
          </p:cNvPr>
          <p:cNvSpPr txBox="1"/>
          <p:nvPr/>
        </p:nvSpPr>
        <p:spPr>
          <a:xfrm>
            <a:off x="1472917" y="3156972"/>
            <a:ext cx="5365754" cy="8428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Juli Jespersen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| Vice President</a:t>
            </a: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jcj3@Illinois.edu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A989A-D529-4822-8FCE-BCC5DBBED31F}"/>
              </a:ext>
            </a:extLst>
          </p:cNvPr>
          <p:cNvSpPr txBox="1"/>
          <p:nvPr/>
        </p:nvSpPr>
        <p:spPr>
          <a:xfrm>
            <a:off x="1472917" y="4552062"/>
            <a:ext cx="5365754" cy="8692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Larissa </a:t>
            </a:r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Volz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| Secretary</a:t>
            </a: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ljvolz2@illinois.edu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7E12667C-813F-44CC-872E-60B9B1C6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6140" y="5957039"/>
            <a:ext cx="6068314" cy="777875"/>
          </a:xfrm>
        </p:spPr>
        <p:txBody>
          <a:bodyPr/>
          <a:lstStyle/>
          <a:p>
            <a:r>
              <a:rPr lang="en-US" sz="2400" b="0" dirty="0"/>
              <a:t>FACEBOOK GROUP:</a:t>
            </a:r>
          </a:p>
          <a:p>
            <a:r>
              <a:rPr lang="en-US" sz="2400" dirty="0">
                <a:solidFill>
                  <a:srgbClr val="F4AB9A"/>
                </a:solidFill>
              </a:rPr>
              <a:t>Animal Sciences Graduate Student Association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45FCB-A40D-4212-B6ED-4DED1C5F4FA5}"/>
              </a:ext>
            </a:extLst>
          </p:cNvPr>
          <p:cNvSpPr txBox="1"/>
          <p:nvPr/>
        </p:nvSpPr>
        <p:spPr>
          <a:xfrm>
            <a:off x="7344751" y="201501"/>
            <a:ext cx="3388263" cy="1301957"/>
          </a:xfrm>
          <a:prstGeom prst="ellipse">
            <a:avLst/>
          </a:prstGeom>
          <a:noFill/>
          <a:ln w="57150">
            <a:solidFill>
              <a:srgbClr val="EE5238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Elections for officer positions for 2022 will be held this December!</a:t>
            </a:r>
          </a:p>
        </p:txBody>
      </p:sp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4" y="1776948"/>
            <a:ext cx="875208" cy="7850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B29E06-2735-48C6-8A6E-71A9DBDDB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8"/>
          <a:stretch/>
        </p:blipFill>
        <p:spPr>
          <a:xfrm>
            <a:off x="655593" y="3179960"/>
            <a:ext cx="827586" cy="83870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3566" b="5842"/>
          <a:stretch/>
        </p:blipFill>
        <p:spPr bwMode="auto">
          <a:xfrm>
            <a:off x="683192" y="4503758"/>
            <a:ext cx="815379" cy="925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06" y="1718713"/>
            <a:ext cx="870391" cy="900385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6152" b="9346"/>
          <a:stretch/>
        </p:blipFill>
        <p:spPr bwMode="auto">
          <a:xfrm>
            <a:off x="6292172" y="3150571"/>
            <a:ext cx="899755" cy="970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12295" r="2030"/>
          <a:stretch/>
        </p:blipFill>
        <p:spPr bwMode="auto">
          <a:xfrm>
            <a:off x="6286188" y="4586757"/>
            <a:ext cx="911721" cy="994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54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446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Georgia</vt:lpstr>
      <vt:lpstr>Office Theme</vt:lpstr>
      <vt:lpstr>Graduate Student Association of Animal Scientists ANSC Graduate Student Orientation – August, 2021</vt:lpstr>
      <vt:lpstr>GSA Mission</vt:lpstr>
      <vt:lpstr>GSA Membership</vt:lpstr>
      <vt:lpstr>President and VP</vt:lpstr>
      <vt:lpstr>Treasurer and Secretary </vt:lpstr>
      <vt:lpstr>Social Co-Chairs </vt:lpstr>
      <vt:lpstr>GSA this Semester</vt:lpstr>
      <vt:lpstr>How to get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Student Association of Animal Scientists Orientation 2019</dc:title>
  <dc:creator>McGhee, Molly Lee</dc:creator>
  <cp:lastModifiedBy>Tondini, Sara M</cp:lastModifiedBy>
  <cp:revision>48</cp:revision>
  <dcterms:created xsi:type="dcterms:W3CDTF">2019-08-22T16:42:27Z</dcterms:created>
  <dcterms:modified xsi:type="dcterms:W3CDTF">2021-08-10T19:16:06Z</dcterms:modified>
</cp:coreProperties>
</file>